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62" r:id="rId4"/>
    <p:sldId id="263" r:id="rId5"/>
    <p:sldId id="264" r:id="rId6"/>
    <p:sldId id="265" r:id="rId7"/>
    <p:sldId id="257" r:id="rId8"/>
    <p:sldId id="258" r:id="rId9"/>
    <p:sldId id="259"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odel3d1.glb>
</file>

<file path=ppt/media/model3d2.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3104660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3754226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73395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25131001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66475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718761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871308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1422028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408038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104F33-6CB5-4AF4-B23F-A0D992ED0FD0}"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47357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104F33-6CB5-4AF4-B23F-A0D992ED0FD0}"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1920778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104F33-6CB5-4AF4-B23F-A0D992ED0FD0}" type="datetimeFigureOut">
              <a:rPr lang="en-US" smtClean="0"/>
              <a:t>10/10/2022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3048643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E104F33-6CB5-4AF4-B23F-A0D992ED0FD0}" type="datetimeFigureOut">
              <a:rPr lang="en-US" smtClean="0"/>
              <a:t>10/10/2022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381860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104F33-6CB5-4AF4-B23F-A0D992ED0FD0}" type="datetimeFigureOut">
              <a:rPr lang="en-US" smtClean="0"/>
              <a:t>10/10/2022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1044024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104F33-6CB5-4AF4-B23F-A0D992ED0FD0}"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597966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104F33-6CB5-4AF4-B23F-A0D992ED0FD0}"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9B613-CF1C-439E-9290-6A6430D4B76A}" type="slidenum">
              <a:rPr lang="en-US" smtClean="0"/>
              <a:t>‹#›</a:t>
            </a:fld>
            <a:endParaRPr lang="en-US"/>
          </a:p>
        </p:txBody>
      </p:sp>
    </p:spTree>
    <p:extLst>
      <p:ext uri="{BB962C8B-B14F-4D97-AF65-F5344CB8AC3E}">
        <p14:creationId xmlns:p14="http://schemas.microsoft.com/office/powerpoint/2010/main" val="24933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E104F33-6CB5-4AF4-B23F-A0D992ED0FD0}" type="datetimeFigureOut">
              <a:rPr lang="en-US" smtClean="0"/>
              <a:t>10/10/2022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1E9B613-CF1C-439E-9290-6A6430D4B76A}" type="slidenum">
              <a:rPr lang="en-US" smtClean="0"/>
              <a:t>‹#›</a:t>
            </a:fld>
            <a:endParaRPr lang="en-US"/>
          </a:p>
        </p:txBody>
      </p:sp>
    </p:spTree>
    <p:extLst>
      <p:ext uri="{BB962C8B-B14F-4D97-AF65-F5344CB8AC3E}">
        <p14:creationId xmlns:p14="http://schemas.microsoft.com/office/powerpoint/2010/main" val="31764463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17/06/relationships/model3d" Target="../media/model3d2.glb"/></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6488E-B432-4EF2-8C47-9B3A39160313}"/>
              </a:ext>
            </a:extLst>
          </p:cNvPr>
          <p:cNvSpPr>
            <a:spLocks noGrp="1"/>
          </p:cNvSpPr>
          <p:nvPr>
            <p:ph type="ctrTitle"/>
          </p:nvPr>
        </p:nvSpPr>
        <p:spPr>
          <a:xfrm>
            <a:off x="2323271" y="2392922"/>
            <a:ext cx="5641144" cy="1716259"/>
          </a:xfrm>
        </p:spPr>
        <p:txBody>
          <a:bodyPr/>
          <a:lstStyle/>
          <a:p>
            <a:r>
              <a:rPr lang="en-US" b="1" dirty="0"/>
              <a:t>Binary logic and arithmetic</a:t>
            </a:r>
            <a:endParaRPr lang="en-US" dirty="0"/>
          </a:p>
        </p:txBody>
      </p:sp>
      <mc:AlternateContent xmlns:mc="http://schemas.openxmlformats.org/markup-compatibility/2006">
        <mc:Choice xmlns:am3d="http://schemas.microsoft.com/office/drawing/2017/model3d" Requires="am3d">
          <p:graphicFrame>
            <p:nvGraphicFramePr>
              <p:cNvPr id="4" name="3D Model 3" descr="0">
                <a:extLst>
                  <a:ext uri="{FF2B5EF4-FFF2-40B4-BE49-F238E27FC236}">
                    <a16:creationId xmlns:a16="http://schemas.microsoft.com/office/drawing/2014/main" id="{C1CC0A38-7A64-4EA2-AD80-AB4C96303897}"/>
                  </a:ext>
                </a:extLst>
              </p:cNvPr>
              <p:cNvGraphicFramePr>
                <a:graphicFrameLocks noChangeAspect="1"/>
              </p:cNvGraphicFramePr>
              <p:nvPr>
                <p:extLst>
                  <p:ext uri="{D42A27DB-BD31-4B8C-83A1-F6EECF244321}">
                    <p14:modId xmlns:p14="http://schemas.microsoft.com/office/powerpoint/2010/main" val="1160115759"/>
                  </p:ext>
                </p:extLst>
              </p:nvPr>
            </p:nvGraphicFramePr>
            <p:xfrm>
              <a:off x="680042" y="1899138"/>
              <a:ext cx="1978119" cy="2497016"/>
            </p:xfrm>
            <a:graphic>
              <a:graphicData uri="http://schemas.microsoft.com/office/drawing/2017/model3d">
                <am3d:model3d r:embed="rId2">
                  <am3d:spPr>
                    <a:xfrm>
                      <a:off x="0" y="0"/>
                      <a:ext cx="1978119" cy="2497016"/>
                    </a:xfrm>
                    <a:prstGeom prst="rect">
                      <a:avLst/>
                    </a:prstGeom>
                  </am3d:spPr>
                  <am3d:camera>
                    <am3d:pos x="0" y="0" z="62714767"/>
                    <am3d:up dx="0" dy="36000000" dz="0"/>
                    <am3d:lookAt x="0" y="0" z="0"/>
                    <am3d:perspective fov="2700000"/>
                  </am3d:camera>
                  <am3d:trans>
                    <am3d:meterPerModelUnit n="12294457" d="1000000"/>
                    <am3d:preTrans dx="0" dy="-17455396" dz="0"/>
                    <am3d:scale>
                      <am3d:sx n="1000000" d="1000000"/>
                      <am3d:sy n="1000000" d="1000000"/>
                      <am3d:sz n="1000000" d="1000000"/>
                    </am3d:scale>
                    <am3d:rot/>
                    <am3d:postTrans dx="0" dy="0" dz="0"/>
                  </am3d:trans>
                  <am3d:raster rName="Office3DRenderer" rVer="16.0.8326">
                    <am3d:blip r:embed="rId3"/>
                  </am3d:raster>
                  <am3d:objViewport viewportSz="32028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0">
                <a:extLst>
                  <a:ext uri="{FF2B5EF4-FFF2-40B4-BE49-F238E27FC236}">
                    <a16:creationId xmlns:a16="http://schemas.microsoft.com/office/drawing/2014/main" id="{C1CC0A38-7A64-4EA2-AD80-AB4C96303897}"/>
                  </a:ext>
                </a:extLst>
              </p:cNvPr>
              <p:cNvPicPr>
                <a:picLocks noGrp="1" noRot="1" noChangeAspect="1" noMove="1" noResize="1" noEditPoints="1" noAdjustHandles="1" noChangeArrowheads="1" noChangeShapeType="1" noCrop="1"/>
              </p:cNvPicPr>
              <p:nvPr/>
            </p:nvPicPr>
            <p:blipFill>
              <a:blip r:embed="rId3"/>
              <a:stretch>
                <a:fillRect/>
              </a:stretch>
            </p:blipFill>
            <p:spPr>
              <a:xfrm>
                <a:off x="680042" y="1899138"/>
                <a:ext cx="1978119" cy="249701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descr="1">
                <a:extLst>
                  <a:ext uri="{FF2B5EF4-FFF2-40B4-BE49-F238E27FC236}">
                    <a16:creationId xmlns:a16="http://schemas.microsoft.com/office/drawing/2014/main" id="{193EDDFC-4AC0-473C-8B67-516E933B8CCD}"/>
                  </a:ext>
                </a:extLst>
              </p:cNvPr>
              <p:cNvGraphicFramePr>
                <a:graphicFrameLocks noChangeAspect="1"/>
              </p:cNvGraphicFramePr>
              <p:nvPr>
                <p:extLst>
                  <p:ext uri="{D42A27DB-BD31-4B8C-83A1-F6EECF244321}">
                    <p14:modId xmlns:p14="http://schemas.microsoft.com/office/powerpoint/2010/main" val="2390131907"/>
                  </p:ext>
                </p:extLst>
              </p:nvPr>
            </p:nvGraphicFramePr>
            <p:xfrm>
              <a:off x="8062889" y="1899137"/>
              <a:ext cx="1470950" cy="2497017"/>
            </p:xfrm>
            <a:graphic>
              <a:graphicData uri="http://schemas.microsoft.com/office/drawing/2017/model3d">
                <am3d:model3d r:embed="rId4">
                  <am3d:spPr>
                    <a:xfrm>
                      <a:off x="0" y="0"/>
                      <a:ext cx="1470950" cy="2497017"/>
                    </a:xfrm>
                    <a:prstGeom prst="rect">
                      <a:avLst/>
                    </a:prstGeom>
                  </am3d:spPr>
                  <am3d:camera>
                    <am3d:pos x="0" y="0" z="57437888"/>
                    <am3d:up dx="0" dy="36000000" dz="0"/>
                    <am3d:lookAt x="0" y="0" z="0"/>
                    <am3d:perspective fov="2700000"/>
                  </am3d:camera>
                  <am3d:trans>
                    <am3d:meterPerModelUnit n="12410527" d="1000000"/>
                    <am3d:preTrans dx="0" dy="-17999797" dz="0"/>
                    <am3d:scale>
                      <am3d:sx n="1000000" d="1000000"/>
                      <am3d:sy n="1000000" d="1000000"/>
                      <am3d:sz n="1000000" d="1000000"/>
                    </am3d:scale>
                    <am3d:rot ax="121350" ay="-40379" az="-1424"/>
                    <am3d:postTrans dx="0" dy="0" dz="0"/>
                  </am3d:trans>
                  <am3d:raster rName="Office3DRenderer" rVer="16.0.8326">
                    <am3d:blip r:embed="rId5"/>
                  </am3d:raster>
                  <am3d:objViewport viewportSz="288500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1">
                <a:extLst>
                  <a:ext uri="{FF2B5EF4-FFF2-40B4-BE49-F238E27FC236}">
                    <a16:creationId xmlns:a16="http://schemas.microsoft.com/office/drawing/2014/main" id="{193EDDFC-4AC0-473C-8B67-516E933B8CCD}"/>
                  </a:ext>
                </a:extLst>
              </p:cNvPr>
              <p:cNvPicPr>
                <a:picLocks noGrp="1" noRot="1" noChangeAspect="1" noMove="1" noResize="1" noEditPoints="1" noAdjustHandles="1" noChangeArrowheads="1" noChangeShapeType="1" noCrop="1"/>
              </p:cNvPicPr>
              <p:nvPr/>
            </p:nvPicPr>
            <p:blipFill>
              <a:blip r:embed="rId5"/>
              <a:stretch>
                <a:fillRect/>
              </a:stretch>
            </p:blipFill>
            <p:spPr>
              <a:xfrm>
                <a:off x="8062889" y="1899137"/>
                <a:ext cx="1470950" cy="2497017"/>
              </a:xfrm>
              <a:prstGeom prst="rect">
                <a:avLst/>
              </a:prstGeom>
            </p:spPr>
          </p:pic>
        </mc:Fallback>
      </mc:AlternateContent>
    </p:spTree>
    <p:extLst>
      <p:ext uri="{BB962C8B-B14F-4D97-AF65-F5344CB8AC3E}">
        <p14:creationId xmlns:p14="http://schemas.microsoft.com/office/powerpoint/2010/main" val="1158759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DB5FF3-4DBC-46C2-A94C-A9E985F1D644}"/>
              </a:ext>
            </a:extLst>
          </p:cNvPr>
          <p:cNvSpPr>
            <a:spLocks noGrp="1"/>
          </p:cNvSpPr>
          <p:nvPr>
            <p:ph idx="1"/>
          </p:nvPr>
        </p:nvSpPr>
        <p:spPr>
          <a:xfrm>
            <a:off x="558065" y="1488613"/>
            <a:ext cx="8596668" cy="3880773"/>
          </a:xfrm>
        </p:spPr>
        <p:txBody>
          <a:bodyPr>
            <a:normAutofit lnSpcReduction="10000"/>
          </a:bodyPr>
          <a:lstStyle/>
          <a:p>
            <a:r>
              <a:rPr lang="en-US" sz="2800" b="1" dirty="0"/>
              <a:t>NOT</a:t>
            </a:r>
            <a:r>
              <a:rPr lang="en-US" sz="2800" dirty="0"/>
              <a:t> (sometimes called “negation” and indicated here by the post symbol ′ as in </a:t>
            </a:r>
            <a:r>
              <a:rPr lang="en-US" sz="2800" i="1" dirty="0"/>
              <a:t>X</a:t>
            </a:r>
            <a:r>
              <a:rPr lang="en-US" sz="2800" dirty="0"/>
              <a:t>′, but sometimes indicated in other texts with an overbar as in X¯) is an operation performed on a single statement. If X is the variable representing that single statement, then </a:t>
            </a:r>
            <a:r>
              <a:rPr lang="en-US" sz="2800" i="1" dirty="0"/>
              <a:t>X</a:t>
            </a:r>
            <a:r>
              <a:rPr lang="en-US" sz="2800" dirty="0"/>
              <a:t>′ = 0 if </a:t>
            </a:r>
            <a:r>
              <a:rPr lang="en-US" sz="2800" i="1" dirty="0"/>
              <a:t>X</a:t>
            </a:r>
            <a:r>
              <a:rPr lang="en-US" sz="2800" dirty="0"/>
              <a:t> = 1, and </a:t>
            </a:r>
            <a:r>
              <a:rPr lang="en-US" sz="2800" i="1" dirty="0"/>
              <a:t>X′</a:t>
            </a:r>
            <a:r>
              <a:rPr lang="en-US" sz="2800" dirty="0"/>
              <a:t> = 1 if </a:t>
            </a:r>
            <a:r>
              <a:rPr lang="en-US" sz="2800" i="1" dirty="0"/>
              <a:t>X</a:t>
            </a:r>
            <a:r>
              <a:rPr lang="en-US" sz="2800" dirty="0"/>
              <a:t> = 0. Therefore, if </a:t>
            </a:r>
            <a:r>
              <a:rPr lang="en-US" sz="2800" i="1" dirty="0"/>
              <a:t>X</a:t>
            </a:r>
            <a:r>
              <a:rPr lang="en-US" sz="2800" dirty="0"/>
              <a:t> is the variable representing the statement “It is raining,” then </a:t>
            </a:r>
            <a:r>
              <a:rPr lang="en-US" sz="2800" i="1" dirty="0"/>
              <a:t>X ′</a:t>
            </a:r>
            <a:r>
              <a:rPr lang="en-US" sz="2800" dirty="0"/>
              <a:t> is the variable representing the statement “It is not raining.”</a:t>
            </a:r>
          </a:p>
          <a:p>
            <a:endParaRPr lang="en-US" dirty="0"/>
          </a:p>
        </p:txBody>
      </p:sp>
    </p:spTree>
    <p:extLst>
      <p:ext uri="{BB962C8B-B14F-4D97-AF65-F5344CB8AC3E}">
        <p14:creationId xmlns:p14="http://schemas.microsoft.com/office/powerpoint/2010/main" val="3686458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DA94F-5FAA-4062-8812-9CC63CA5FE7C}"/>
              </a:ext>
            </a:extLst>
          </p:cNvPr>
          <p:cNvSpPr>
            <a:spLocks noGrp="1"/>
          </p:cNvSpPr>
          <p:nvPr>
            <p:ph type="title"/>
          </p:nvPr>
        </p:nvSpPr>
        <p:spPr>
          <a:xfrm>
            <a:off x="677334" y="609600"/>
            <a:ext cx="8596668" cy="825305"/>
          </a:xfrm>
        </p:spPr>
        <p:txBody>
          <a:bodyPr>
            <a:noAutofit/>
          </a:bodyPr>
          <a:lstStyle/>
          <a:p>
            <a:r>
              <a:rPr lang="en-US" dirty="0"/>
              <a:t>What is Binary and Binary Arithmetic?</a:t>
            </a:r>
            <a:br>
              <a:rPr lang="en-US" dirty="0"/>
            </a:br>
            <a:endParaRPr lang="en-US" dirty="0"/>
          </a:p>
        </p:txBody>
      </p:sp>
      <p:sp>
        <p:nvSpPr>
          <p:cNvPr id="3" name="Content Placeholder 2">
            <a:extLst>
              <a:ext uri="{FF2B5EF4-FFF2-40B4-BE49-F238E27FC236}">
                <a16:creationId xmlns:a16="http://schemas.microsoft.com/office/drawing/2014/main" id="{F039A760-163E-4A52-8939-F05A61C96B5A}"/>
              </a:ext>
            </a:extLst>
          </p:cNvPr>
          <p:cNvSpPr>
            <a:spLocks noGrp="1"/>
          </p:cNvSpPr>
          <p:nvPr>
            <p:ph idx="1"/>
          </p:nvPr>
        </p:nvSpPr>
        <p:spPr>
          <a:xfrm>
            <a:off x="395981" y="1654152"/>
            <a:ext cx="8596668" cy="3880773"/>
          </a:xfrm>
        </p:spPr>
        <p:txBody>
          <a:bodyPr>
            <a:normAutofit/>
          </a:bodyPr>
          <a:lstStyle/>
          <a:p>
            <a:r>
              <a:rPr lang="en-US" sz="2400" dirty="0"/>
              <a:t>Binary is a base-2 number system that uses two states 0 and 1 to represent a number. We can also call it to be a true state and a false state. A binary number is built the same way as we build the normal decimal number. </a:t>
            </a:r>
          </a:p>
          <a:p>
            <a:r>
              <a:rPr lang="en-US" sz="2400" dirty="0"/>
              <a:t>Binary arithmetic is an essential part of various digital systems. You can add, subtract, multiply, and divide binary numbers using various methods. These operations are much easier than decimal number arithmetic operations because the binary system has only two digits: 0 and 1. </a:t>
            </a:r>
          </a:p>
        </p:txBody>
      </p:sp>
    </p:spTree>
    <p:extLst>
      <p:ext uri="{BB962C8B-B14F-4D97-AF65-F5344CB8AC3E}">
        <p14:creationId xmlns:p14="http://schemas.microsoft.com/office/powerpoint/2010/main" val="658673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D0AE0-3E46-4C1F-8E79-763E2E19E72D}"/>
              </a:ext>
            </a:extLst>
          </p:cNvPr>
          <p:cNvSpPr>
            <a:spLocks noGrp="1"/>
          </p:cNvSpPr>
          <p:nvPr>
            <p:ph type="title"/>
          </p:nvPr>
        </p:nvSpPr>
        <p:spPr/>
        <p:txBody>
          <a:bodyPr>
            <a:normAutofit fontScale="90000"/>
          </a:bodyPr>
          <a:lstStyle/>
          <a:p>
            <a:r>
              <a:rPr lang="en-US" dirty="0"/>
              <a:t>Binary Addition</a:t>
            </a:r>
            <a:br>
              <a:rPr lang="en-US" dirty="0"/>
            </a:br>
            <a:br>
              <a:rPr lang="en-US" dirty="0"/>
            </a:br>
            <a:endParaRPr lang="en-US" dirty="0"/>
          </a:p>
        </p:txBody>
      </p:sp>
      <p:sp>
        <p:nvSpPr>
          <p:cNvPr id="3" name="Content Placeholder 2">
            <a:extLst>
              <a:ext uri="{FF2B5EF4-FFF2-40B4-BE49-F238E27FC236}">
                <a16:creationId xmlns:a16="http://schemas.microsoft.com/office/drawing/2014/main" id="{26CAE0FB-60E1-4D4D-868E-8D48306FE2F7}"/>
              </a:ext>
            </a:extLst>
          </p:cNvPr>
          <p:cNvSpPr>
            <a:spLocks noGrp="1"/>
          </p:cNvSpPr>
          <p:nvPr>
            <p:ph idx="1"/>
          </p:nvPr>
        </p:nvSpPr>
        <p:spPr>
          <a:xfrm>
            <a:off x="677334" y="5327678"/>
            <a:ext cx="8596668" cy="920722"/>
          </a:xfrm>
        </p:spPr>
        <p:txBody>
          <a:bodyPr/>
          <a:lstStyle/>
          <a:p>
            <a:r>
              <a:rPr lang="en-US" dirty="0"/>
              <a:t>In fourth case, a binary addition is creating a sum of (1 + 1 = 10) i.e. 0 is written in the given column and a carry of 1 over to the next column.</a:t>
            </a:r>
          </a:p>
        </p:txBody>
      </p:sp>
      <p:pic>
        <p:nvPicPr>
          <p:cNvPr id="2052" name="Picture 4">
            <a:extLst>
              <a:ext uri="{FF2B5EF4-FFF2-40B4-BE49-F238E27FC236}">
                <a16:creationId xmlns:a16="http://schemas.microsoft.com/office/drawing/2014/main" id="{6F1556AE-CA1A-48AB-A969-FD535C4E34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1554" y="1714500"/>
            <a:ext cx="523875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6116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2288E-FABB-4CC3-BC81-F81A6A343DC8}"/>
              </a:ext>
            </a:extLst>
          </p:cNvPr>
          <p:cNvSpPr>
            <a:spLocks noGrp="1"/>
          </p:cNvSpPr>
          <p:nvPr>
            <p:ph type="title"/>
          </p:nvPr>
        </p:nvSpPr>
        <p:spPr>
          <a:xfrm>
            <a:off x="578860" y="400147"/>
            <a:ext cx="8596668" cy="869853"/>
          </a:xfrm>
        </p:spPr>
        <p:txBody>
          <a:bodyPr/>
          <a:lstStyle/>
          <a:p>
            <a:r>
              <a:rPr lang="en-US" dirty="0"/>
              <a:t>Binary Subtraction</a:t>
            </a:r>
          </a:p>
        </p:txBody>
      </p:sp>
      <p:sp>
        <p:nvSpPr>
          <p:cNvPr id="3" name="Content Placeholder 2">
            <a:extLst>
              <a:ext uri="{FF2B5EF4-FFF2-40B4-BE49-F238E27FC236}">
                <a16:creationId xmlns:a16="http://schemas.microsoft.com/office/drawing/2014/main" id="{C2A621B6-4850-41CB-91B0-250B6B9EC2CC}"/>
              </a:ext>
            </a:extLst>
          </p:cNvPr>
          <p:cNvSpPr>
            <a:spLocks noGrp="1"/>
          </p:cNvSpPr>
          <p:nvPr>
            <p:ph idx="1"/>
          </p:nvPr>
        </p:nvSpPr>
        <p:spPr>
          <a:xfrm>
            <a:off x="677334" y="5137053"/>
            <a:ext cx="8596668" cy="1111347"/>
          </a:xfrm>
        </p:spPr>
        <p:txBody>
          <a:bodyPr/>
          <a:lstStyle/>
          <a:p>
            <a:r>
              <a:rPr lang="en-US" b="1" dirty="0"/>
              <a:t>Subtraction and Borrow</a:t>
            </a:r>
            <a:r>
              <a:rPr lang="en-US" dirty="0"/>
              <a:t>, these two words will be used very frequently for the binary subtraction. There are four rules of binary subtraction.</a:t>
            </a:r>
          </a:p>
        </p:txBody>
      </p:sp>
      <p:pic>
        <p:nvPicPr>
          <p:cNvPr id="3076" name="Picture 4">
            <a:extLst>
              <a:ext uri="{FF2B5EF4-FFF2-40B4-BE49-F238E27FC236}">
                <a16:creationId xmlns:a16="http://schemas.microsoft.com/office/drawing/2014/main" id="{43810884-B6A7-4D81-AE4F-7B1542D9FD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4445" y="1270000"/>
            <a:ext cx="5810250" cy="3981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5081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47610-8799-416A-8BA7-A40B664B34D9}"/>
              </a:ext>
            </a:extLst>
          </p:cNvPr>
          <p:cNvSpPr>
            <a:spLocks noGrp="1"/>
          </p:cNvSpPr>
          <p:nvPr>
            <p:ph type="title"/>
          </p:nvPr>
        </p:nvSpPr>
        <p:spPr/>
        <p:txBody>
          <a:bodyPr/>
          <a:lstStyle/>
          <a:p>
            <a:r>
              <a:rPr lang="en-US" dirty="0"/>
              <a:t>Binary Multiplication</a:t>
            </a:r>
            <a:br>
              <a:rPr lang="en-US" dirty="0"/>
            </a:br>
            <a:endParaRPr lang="en-US" dirty="0"/>
          </a:p>
        </p:txBody>
      </p:sp>
      <p:sp>
        <p:nvSpPr>
          <p:cNvPr id="3" name="Content Placeholder 2">
            <a:extLst>
              <a:ext uri="{FF2B5EF4-FFF2-40B4-BE49-F238E27FC236}">
                <a16:creationId xmlns:a16="http://schemas.microsoft.com/office/drawing/2014/main" id="{7A534571-6E02-48FA-A6BA-3FDAA2C4032E}"/>
              </a:ext>
            </a:extLst>
          </p:cNvPr>
          <p:cNvSpPr>
            <a:spLocks noGrp="1"/>
          </p:cNvSpPr>
          <p:nvPr>
            <p:ph idx="1"/>
          </p:nvPr>
        </p:nvSpPr>
        <p:spPr>
          <a:xfrm>
            <a:off x="677334" y="5269174"/>
            <a:ext cx="8596668" cy="1320800"/>
          </a:xfrm>
        </p:spPr>
        <p:txBody>
          <a:bodyPr/>
          <a:lstStyle/>
          <a:p>
            <a:r>
              <a:rPr lang="en-US" dirty="0"/>
              <a:t>Binary multiplication is similar to decimal multiplication. It is simpler than decimal multiplication because only 0s and 1s are involved. There are four rules of binary multiplication.</a:t>
            </a:r>
          </a:p>
        </p:txBody>
      </p:sp>
      <p:pic>
        <p:nvPicPr>
          <p:cNvPr id="4100" name="Picture 4">
            <a:extLst>
              <a:ext uri="{FF2B5EF4-FFF2-40B4-BE49-F238E27FC236}">
                <a16:creationId xmlns:a16="http://schemas.microsoft.com/office/drawing/2014/main" id="{B08CAE7E-422B-4C9E-A8FC-7D3E78E9B0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276" y="1542525"/>
            <a:ext cx="4162425" cy="3562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4877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D45DF-76D9-4675-A865-261F23ABC20E}"/>
              </a:ext>
            </a:extLst>
          </p:cNvPr>
          <p:cNvSpPr>
            <a:spLocks noGrp="1"/>
          </p:cNvSpPr>
          <p:nvPr>
            <p:ph type="title"/>
          </p:nvPr>
        </p:nvSpPr>
        <p:spPr/>
        <p:txBody>
          <a:bodyPr/>
          <a:lstStyle/>
          <a:p>
            <a:r>
              <a:rPr lang="en-US" dirty="0"/>
              <a:t>Binary Division</a:t>
            </a:r>
            <a:br>
              <a:rPr lang="en-US" dirty="0"/>
            </a:br>
            <a:endParaRPr lang="en-US" dirty="0"/>
          </a:p>
        </p:txBody>
      </p:sp>
      <p:sp>
        <p:nvSpPr>
          <p:cNvPr id="3" name="Content Placeholder 2">
            <a:extLst>
              <a:ext uri="{FF2B5EF4-FFF2-40B4-BE49-F238E27FC236}">
                <a16:creationId xmlns:a16="http://schemas.microsoft.com/office/drawing/2014/main" id="{32945D40-C48E-4FE5-8203-D4944E7CB070}"/>
              </a:ext>
            </a:extLst>
          </p:cNvPr>
          <p:cNvSpPr>
            <a:spLocks noGrp="1"/>
          </p:cNvSpPr>
          <p:nvPr>
            <p:ph idx="1"/>
          </p:nvPr>
        </p:nvSpPr>
        <p:spPr>
          <a:xfrm>
            <a:off x="530087" y="5146677"/>
            <a:ext cx="8743915" cy="1320799"/>
          </a:xfrm>
        </p:spPr>
        <p:txBody>
          <a:bodyPr>
            <a:normAutofit/>
          </a:bodyPr>
          <a:lstStyle/>
          <a:p>
            <a:r>
              <a:rPr lang="en-US" dirty="0"/>
              <a:t>Binary division is similar to decimal division. It is called as the long division procedure.</a:t>
            </a:r>
          </a:p>
        </p:txBody>
      </p:sp>
      <p:pic>
        <p:nvPicPr>
          <p:cNvPr id="5124" name="Picture 4" descr="Lightbox">
            <a:extLst>
              <a:ext uri="{FF2B5EF4-FFF2-40B4-BE49-F238E27FC236}">
                <a16:creationId xmlns:a16="http://schemas.microsoft.com/office/drawing/2014/main" id="{6DB6D29C-442E-4E0B-A281-E28243E7C1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4833" y="1432754"/>
            <a:ext cx="4314825" cy="3438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5774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44FB10-DD93-433D-89CE-914C41B5502E}"/>
              </a:ext>
            </a:extLst>
          </p:cNvPr>
          <p:cNvSpPr>
            <a:spLocks noGrp="1"/>
          </p:cNvSpPr>
          <p:nvPr>
            <p:ph idx="1"/>
          </p:nvPr>
        </p:nvSpPr>
        <p:spPr>
          <a:xfrm>
            <a:off x="0" y="1166192"/>
            <a:ext cx="9706709" cy="4724910"/>
          </a:xfrm>
        </p:spPr>
        <p:txBody>
          <a:bodyPr>
            <a:normAutofit lnSpcReduction="10000"/>
          </a:bodyPr>
          <a:lstStyle/>
          <a:p>
            <a:pPr marL="0" indent="0">
              <a:buNone/>
            </a:pPr>
            <a:endParaRPr lang="en-US" sz="2800" dirty="0"/>
          </a:p>
          <a:p>
            <a:r>
              <a:rPr lang="en-US" sz="2800" dirty="0"/>
              <a:t>Binary logic begins with statements containing variables such as </a:t>
            </a:r>
            <a:r>
              <a:rPr lang="en-US" sz="2800" i="1" dirty="0"/>
              <a:t>X</a:t>
            </a:r>
            <a:r>
              <a:rPr lang="en-US" sz="2800" dirty="0"/>
              <a:t> or </a:t>
            </a:r>
            <a:r>
              <a:rPr lang="en-US" sz="2800" i="1" dirty="0"/>
              <a:t>Y</a:t>
            </a:r>
            <a:r>
              <a:rPr lang="en-US" sz="2800" dirty="0"/>
              <a:t>. </a:t>
            </a:r>
          </a:p>
          <a:p>
            <a:r>
              <a:rPr lang="en-US" sz="2800" dirty="0"/>
              <a:t>These three operations provide a remarkably compact and powerful tool kit for expressing any logical conditions imaginable. A particularly important type of such a logical condition is an “if–then” relationship, which tells us that </a:t>
            </a:r>
            <a:r>
              <a:rPr lang="en-US" sz="2800" b="1" dirty="0"/>
              <a:t>if</a:t>
            </a:r>
            <a:r>
              <a:rPr lang="en-US" sz="2800" dirty="0"/>
              <a:t> a certain set of statements has some particular set of values, </a:t>
            </a:r>
            <a:r>
              <a:rPr lang="en-US" sz="2800" b="1" dirty="0"/>
              <a:t>then</a:t>
            </a:r>
            <a:r>
              <a:rPr lang="en-US" sz="2800" dirty="0"/>
              <a:t> another related statement, often called the </a:t>
            </a:r>
            <a:r>
              <a:rPr lang="en-US" sz="2800" b="1" dirty="0"/>
              <a:t>target statement</a:t>
            </a:r>
            <a:r>
              <a:rPr lang="en-US" sz="2800" dirty="0"/>
              <a:t>, has some particular value.</a:t>
            </a:r>
          </a:p>
        </p:txBody>
      </p:sp>
      <p:sp>
        <p:nvSpPr>
          <p:cNvPr id="4" name="Title 1">
            <a:extLst>
              <a:ext uri="{FF2B5EF4-FFF2-40B4-BE49-F238E27FC236}">
                <a16:creationId xmlns:a16="http://schemas.microsoft.com/office/drawing/2014/main" id="{B03572F1-06BB-4278-B543-75F96F8F3370}"/>
              </a:ext>
            </a:extLst>
          </p:cNvPr>
          <p:cNvSpPr>
            <a:spLocks noGrp="1"/>
          </p:cNvSpPr>
          <p:nvPr>
            <p:ph type="title"/>
          </p:nvPr>
        </p:nvSpPr>
        <p:spPr>
          <a:xfrm>
            <a:off x="253264" y="225287"/>
            <a:ext cx="8596668" cy="1320800"/>
          </a:xfrm>
        </p:spPr>
        <p:txBody>
          <a:bodyPr/>
          <a:lstStyle/>
          <a:p>
            <a:r>
              <a:rPr lang="en-US" dirty="0"/>
              <a:t>Binary Logic</a:t>
            </a:r>
            <a:br>
              <a:rPr lang="en-US" dirty="0"/>
            </a:br>
            <a:endParaRPr lang="en-US" dirty="0"/>
          </a:p>
        </p:txBody>
      </p:sp>
    </p:spTree>
    <p:extLst>
      <p:ext uri="{BB962C8B-B14F-4D97-AF65-F5344CB8AC3E}">
        <p14:creationId xmlns:p14="http://schemas.microsoft.com/office/powerpoint/2010/main" val="2514889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0B9ABB-7931-40A6-A873-EDAE7E916154}"/>
              </a:ext>
            </a:extLst>
          </p:cNvPr>
          <p:cNvSpPr>
            <a:spLocks noGrp="1"/>
          </p:cNvSpPr>
          <p:nvPr>
            <p:ph idx="1"/>
          </p:nvPr>
        </p:nvSpPr>
        <p:spPr>
          <a:xfrm>
            <a:off x="690587" y="1272694"/>
            <a:ext cx="8596668" cy="3880773"/>
          </a:xfrm>
        </p:spPr>
        <p:txBody>
          <a:bodyPr/>
          <a:lstStyle/>
          <a:p>
            <a:r>
              <a:rPr lang="en-US" sz="2800" b="1" dirty="0"/>
              <a:t>AND</a:t>
            </a:r>
            <a:r>
              <a:rPr lang="en-US" sz="2800" dirty="0"/>
              <a:t> (sometimes called “intersection” and indicated by the symbol • or ∗) means that, given two statements </a:t>
            </a:r>
            <a:r>
              <a:rPr lang="en-US" sz="2800" i="1" dirty="0"/>
              <a:t>X</a:t>
            </a:r>
            <a:r>
              <a:rPr lang="en-US" sz="2800" dirty="0"/>
              <a:t> and </a:t>
            </a:r>
            <a:r>
              <a:rPr lang="en-US" sz="2800" i="1" dirty="0"/>
              <a:t>Y</a:t>
            </a:r>
            <a:r>
              <a:rPr lang="en-US" sz="2800" dirty="0"/>
              <a:t>, if both are true, then </a:t>
            </a:r>
            <a:r>
              <a:rPr lang="en-US" sz="2800" i="1" dirty="0"/>
              <a:t>X</a:t>
            </a:r>
            <a:r>
              <a:rPr lang="en-US" sz="2800" dirty="0"/>
              <a:t> • </a:t>
            </a:r>
            <a:r>
              <a:rPr lang="en-US" sz="2800" i="1" dirty="0"/>
              <a:t>Y</a:t>
            </a:r>
            <a:r>
              <a:rPr lang="en-US" sz="2800" dirty="0"/>
              <a:t> = 1. If either one is false, then </a:t>
            </a:r>
            <a:r>
              <a:rPr lang="en-US" sz="2800" i="1" dirty="0"/>
              <a:t>X</a:t>
            </a:r>
            <a:r>
              <a:rPr lang="en-US" sz="2800" dirty="0"/>
              <a:t> • </a:t>
            </a:r>
            <a:r>
              <a:rPr lang="en-US" sz="2800" i="1" dirty="0"/>
              <a:t>Y</a:t>
            </a:r>
            <a:r>
              <a:rPr lang="en-US" sz="2800" dirty="0"/>
              <a:t> = 0. For example, the statement “It is raining (</a:t>
            </a:r>
            <a:r>
              <a:rPr lang="en-US" sz="2800" i="1" dirty="0"/>
              <a:t>X</a:t>
            </a:r>
            <a:r>
              <a:rPr lang="en-US" sz="2800" dirty="0"/>
              <a:t>) and the sun is out (</a:t>
            </a:r>
            <a:r>
              <a:rPr lang="en-US" sz="2800" i="1" dirty="0"/>
              <a:t>Y</a:t>
            </a:r>
            <a:r>
              <a:rPr lang="en-US" sz="2800" dirty="0"/>
              <a:t>)” is true only if both it is raining </a:t>
            </a:r>
            <a:r>
              <a:rPr lang="en-US" sz="2800" i="1" dirty="0"/>
              <a:t>and</a:t>
            </a:r>
            <a:r>
              <a:rPr lang="en-US" sz="2800" dirty="0"/>
              <a:t> the sun is out.</a:t>
            </a:r>
          </a:p>
          <a:p>
            <a:endParaRPr lang="en-US" dirty="0"/>
          </a:p>
        </p:txBody>
      </p:sp>
    </p:spTree>
    <p:extLst>
      <p:ext uri="{BB962C8B-B14F-4D97-AF65-F5344CB8AC3E}">
        <p14:creationId xmlns:p14="http://schemas.microsoft.com/office/powerpoint/2010/main" val="2636972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CB9F23-1D73-40C0-B681-02FAA7038584}"/>
              </a:ext>
            </a:extLst>
          </p:cNvPr>
          <p:cNvSpPr>
            <a:spLocks noGrp="1"/>
          </p:cNvSpPr>
          <p:nvPr>
            <p:ph idx="1"/>
          </p:nvPr>
        </p:nvSpPr>
        <p:spPr>
          <a:xfrm>
            <a:off x="597820" y="1246189"/>
            <a:ext cx="8596668" cy="3880773"/>
          </a:xfrm>
        </p:spPr>
        <p:txBody>
          <a:bodyPr/>
          <a:lstStyle/>
          <a:p>
            <a:r>
              <a:rPr lang="en-US" sz="2800" b="1" dirty="0"/>
              <a:t>OR</a:t>
            </a:r>
            <a:r>
              <a:rPr lang="en-US" sz="2800" dirty="0"/>
              <a:t> (sometimes called “union” and indicated by the symbol + ) the inclusive “or” means that, given two statements </a:t>
            </a:r>
            <a:r>
              <a:rPr lang="en-US" sz="2800" i="1" dirty="0"/>
              <a:t>X</a:t>
            </a:r>
            <a:r>
              <a:rPr lang="en-US" sz="2800" dirty="0"/>
              <a:t> and </a:t>
            </a:r>
            <a:r>
              <a:rPr lang="en-US" sz="2800" i="1" dirty="0"/>
              <a:t>Y</a:t>
            </a:r>
            <a:r>
              <a:rPr lang="en-US" sz="2800" dirty="0"/>
              <a:t>, if either one or both are true, then </a:t>
            </a:r>
            <a:r>
              <a:rPr lang="en-US" sz="2800" i="1" dirty="0"/>
              <a:t>X</a:t>
            </a:r>
            <a:r>
              <a:rPr lang="en-US" sz="2800" dirty="0"/>
              <a:t> + </a:t>
            </a:r>
            <a:r>
              <a:rPr lang="en-US" sz="2800" i="1" dirty="0"/>
              <a:t>Y</a:t>
            </a:r>
            <a:r>
              <a:rPr lang="en-US" sz="2800" dirty="0"/>
              <a:t> = 1, while only if both are false is </a:t>
            </a:r>
            <a:r>
              <a:rPr lang="en-US" sz="2800" i="1" dirty="0"/>
              <a:t>X</a:t>
            </a:r>
            <a:r>
              <a:rPr lang="en-US" sz="2800" dirty="0"/>
              <a:t> + </a:t>
            </a:r>
            <a:r>
              <a:rPr lang="en-US" sz="2800" i="1" dirty="0"/>
              <a:t>Y</a:t>
            </a:r>
            <a:r>
              <a:rPr lang="en-US" sz="2800" dirty="0"/>
              <a:t> = 0. For example, the statement “It is raining (</a:t>
            </a:r>
            <a:r>
              <a:rPr lang="en-US" sz="2800" i="1" dirty="0"/>
              <a:t>X</a:t>
            </a:r>
            <a:r>
              <a:rPr lang="en-US" sz="2800" dirty="0"/>
              <a:t>) </a:t>
            </a:r>
            <a:r>
              <a:rPr lang="en-US" sz="2800" i="1" dirty="0"/>
              <a:t>or</a:t>
            </a:r>
            <a:r>
              <a:rPr lang="en-US" sz="2800" dirty="0"/>
              <a:t> the sun is out (</a:t>
            </a:r>
            <a:r>
              <a:rPr lang="en-US" sz="2800" i="1" dirty="0"/>
              <a:t>Y</a:t>
            </a:r>
            <a:r>
              <a:rPr lang="en-US" sz="2800" dirty="0"/>
              <a:t>)” is true in all cases except when </a:t>
            </a:r>
            <a:r>
              <a:rPr lang="en-US" sz="2800" i="1" dirty="0"/>
              <a:t>both</a:t>
            </a:r>
            <a:r>
              <a:rPr lang="en-US" sz="2800" dirty="0"/>
              <a:t> are not true.</a:t>
            </a:r>
          </a:p>
          <a:p>
            <a:endParaRPr lang="en-US" dirty="0"/>
          </a:p>
        </p:txBody>
      </p:sp>
    </p:spTree>
    <p:extLst>
      <p:ext uri="{BB962C8B-B14F-4D97-AF65-F5344CB8AC3E}">
        <p14:creationId xmlns:p14="http://schemas.microsoft.com/office/powerpoint/2010/main" val="212469403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62</TotalTime>
  <Words>596</Words>
  <Application>Microsoft Office PowerPoint</Application>
  <PresentationFormat>Widescreen</PresentationFormat>
  <Paragraphs>19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Trebuchet MS</vt:lpstr>
      <vt:lpstr>Wingdings 3</vt:lpstr>
      <vt:lpstr>Facet</vt:lpstr>
      <vt:lpstr>Binary logic and arithmetic</vt:lpstr>
      <vt:lpstr>What is Binary and Binary Arithmetic? </vt:lpstr>
      <vt:lpstr>Binary Addition  </vt:lpstr>
      <vt:lpstr>Binary Subtraction</vt:lpstr>
      <vt:lpstr>Binary Multiplication </vt:lpstr>
      <vt:lpstr>Binary Division </vt:lpstr>
      <vt:lpstr>Binary Logic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Binary logic and arithmetic</dc:title>
  <dc:creator>Əsəd Əsədzadə</dc:creator>
  <cp:lastModifiedBy>Əsəd Əsədzadə</cp:lastModifiedBy>
  <cp:revision>3</cp:revision>
  <dcterms:created xsi:type="dcterms:W3CDTF">2022-10-10T18:27:05Z</dcterms:created>
  <dcterms:modified xsi:type="dcterms:W3CDTF">2022-10-10T19:32:10Z</dcterms:modified>
</cp:coreProperties>
</file>

<file path=docProps/thumbnail.jpeg>
</file>